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70" r:id="rId4"/>
    <p:sldId id="290" r:id="rId5"/>
    <p:sldId id="291" r:id="rId6"/>
    <p:sldId id="292" r:id="rId7"/>
    <p:sldId id="281" r:id="rId8"/>
    <p:sldId id="280" r:id="rId9"/>
    <p:sldId id="282" r:id="rId10"/>
    <p:sldId id="283" r:id="rId11"/>
    <p:sldId id="258" r:id="rId12"/>
    <p:sldId id="256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7" r:id="rId31"/>
    <p:sldId id="279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8C6B-0D0C-1A41-068D-F9338083D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A02CF-BD52-F748-738F-A707F81DE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4D71-A559-85D9-4DD9-CA7675C7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0C58-FC7E-D4B5-743E-CCFB6567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4424C-1E95-8982-57F1-29AA4B05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2010-0DE1-2692-CC49-875EAB7B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40EAB-E678-8CBB-7CE1-50F5B46C9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A470-C5DF-2BE7-155B-1393F08E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1F4EE-5222-CC2D-6F6B-EF55F979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2996C-E890-1460-6CC1-14FB3032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E8688A-6CC5-7C76-DFA2-DFB25E532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00960-3DB9-0D65-1520-732C60D07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D43E7-A063-6B3A-ECE7-B5C44328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E253C-3F8A-F451-B0CB-01BCAF18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754A-73CB-0507-5A1F-FEEAF55A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CE43-033A-FF9F-8AA3-ED94504B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597A-D544-C88A-6A2B-D1E21DA6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E172E-5985-34AD-CC00-76C3EA66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E432E-4D60-AEF4-8224-C862F3D4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5FC08-A0E0-9CAE-CA48-3F2B36A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6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136A-AA14-85E8-7E5E-8F910652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78FBC-30DE-0545-27F6-210CD6EAF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1646-4434-548F-C002-FD6D8050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1AC6A-1531-A730-E5A1-61309337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D095-DC62-FFF6-23F5-AE53DF42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AEBD-0C6B-993D-4FC7-374DB011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418C-5EE9-96D0-AD4D-5653D816A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DA12C-01AF-F020-00D2-787F3D8CA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806BA-74DE-1CB6-A158-5D9CF6A2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7A5E-D317-C85B-AE0F-51D5B693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19A77-201D-60EE-1574-81083C90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3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6A94-D1A4-AECD-D661-6A33AB2F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67BC0-C244-7EFC-9FCE-30A752CD2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D0D33-F221-4A30-5648-465EA57BD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79CF3-A07B-9614-70AA-395CEB401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D9765-70EA-6A34-9047-5C15E2240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5DC4E-5446-5BEE-969F-64AECE31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32C5E-2EF8-B334-BA6C-7ED754A1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558EF-41C9-3706-87F4-A2137219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5EBB-3C72-E0DA-127C-FA8C6E83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9B1CE-E3BA-9A76-99B9-77E44B29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D8AAB-30A5-F314-9410-052F32E7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47F7F-9427-D8AC-2161-411A222A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8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76DAE-A593-5D17-FA38-42B06BBE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29E9D-EFB9-6B41-9AF3-4631B6AD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22C62-8A7E-6F02-F22A-640A8D258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2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01D9-3D1B-D0DC-37AA-C83591B9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F62C-E20A-9FDD-6971-3C92356B1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E65AE-27E6-10A7-401D-89015D21A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8CA53-FB97-98E5-1D2E-673DB05C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43318-D3DB-283F-F4C0-357DD2B7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78461-C60B-F416-31F8-07CA105C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5D4B-C7E2-A8E8-6108-0F3815C1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11BDA6-5590-FA9D-94D6-A6DC26B69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5D30F-7989-ACEB-E056-0827713EC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93B6A-B704-AB8B-1E69-CE2CE7B4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CF40F-4806-10D2-B884-BE214AE6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8F2D1-F78A-451D-03DC-D9F548CF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5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CE87A-5DC1-3128-B591-BE3C8A79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33B07-570A-84B4-D309-71ABDA89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7B89E-16E2-0F15-D0E6-984FE325F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A2FD0-85BD-DBF2-9122-CAD9D32C6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0BCC-82F9-4B95-29FD-11C977801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2B4F-DCC2-99D3-C3A4-7E34529B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C87D-5AC4-AA2A-FEDC-7AD165E0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08CE7C-7B5D-F5E3-A064-1AD5DECA1101}"/>
              </a:ext>
            </a:extLst>
          </p:cNvPr>
          <p:cNvGrpSpPr/>
          <p:nvPr/>
        </p:nvGrpSpPr>
        <p:grpSpPr>
          <a:xfrm>
            <a:off x="2540000" y="2241550"/>
            <a:ext cx="7112000" cy="2374900"/>
            <a:chOff x="2540000" y="2241550"/>
            <a:chExt cx="7112000" cy="2374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711D9D-AFA6-EDCD-A695-5C761ACA9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2241550"/>
              <a:ext cx="7112000" cy="23749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0A2E536-B955-2082-631C-3DB7EA4C0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555" y="2943108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26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CFB8-6E3A-C789-10EC-6DC6DF2D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5E20-4520-A819-4EBC-B0C30DF6C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7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8CECD0-3E3A-FE69-3803-A0691D4A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286000"/>
            <a:ext cx="8966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7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CC8CD8F-F580-9FC4-C4A9-E328D4A75828}"/>
              </a:ext>
            </a:extLst>
          </p:cNvPr>
          <p:cNvGrpSpPr/>
          <p:nvPr/>
        </p:nvGrpSpPr>
        <p:grpSpPr>
          <a:xfrm>
            <a:off x="2844800" y="2520950"/>
            <a:ext cx="6502400" cy="1816100"/>
            <a:chOff x="2844800" y="2520950"/>
            <a:chExt cx="6502400" cy="1816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5ECE39-F34D-DD1F-2A93-0D1A0232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4800" y="2520950"/>
              <a:ext cx="6502400" cy="18161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B6C480-5628-4752-CF1C-CFEAEAD0303D}"/>
                </a:ext>
              </a:extLst>
            </p:cNvPr>
            <p:cNvSpPr/>
            <p:nvPr/>
          </p:nvSpPr>
          <p:spPr>
            <a:xfrm>
              <a:off x="8333946" y="3075554"/>
              <a:ext cx="1013254" cy="91440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664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190FD-DC52-630F-46EB-F0D8953D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425700"/>
            <a:ext cx="8166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5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AA3B45-AA21-C1E1-64D1-6F893C8793AB}"/>
              </a:ext>
            </a:extLst>
          </p:cNvPr>
          <p:cNvGrpSpPr/>
          <p:nvPr/>
        </p:nvGrpSpPr>
        <p:grpSpPr>
          <a:xfrm>
            <a:off x="1498600" y="1174750"/>
            <a:ext cx="9194800" cy="4508500"/>
            <a:chOff x="1498600" y="1174750"/>
            <a:chExt cx="9194800" cy="45085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1F68BA-94B0-54A8-9174-9F8BD17F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600" y="1174750"/>
              <a:ext cx="9194800" cy="45085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502B434-79A9-41CF-8D31-B78BD3D296E2}"/>
                </a:ext>
              </a:extLst>
            </p:cNvPr>
            <p:cNvSpPr/>
            <p:nvPr/>
          </p:nvSpPr>
          <p:spPr>
            <a:xfrm>
              <a:off x="7592540" y="2297077"/>
              <a:ext cx="1013254" cy="140994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624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8AC5C8-E90C-1574-336E-FF1A9B67C498}"/>
              </a:ext>
            </a:extLst>
          </p:cNvPr>
          <p:cNvGrpSpPr/>
          <p:nvPr/>
        </p:nvGrpSpPr>
        <p:grpSpPr>
          <a:xfrm>
            <a:off x="1517650" y="1193800"/>
            <a:ext cx="9156700" cy="4470400"/>
            <a:chOff x="1517650" y="1193800"/>
            <a:chExt cx="9156700" cy="4470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C51D05-3887-0EE3-8B14-5118D1579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7650" y="1193800"/>
              <a:ext cx="9156700" cy="44704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0B37E3F-6A89-CC9B-E4EF-0804A805E48F}"/>
                </a:ext>
              </a:extLst>
            </p:cNvPr>
            <p:cNvSpPr/>
            <p:nvPr/>
          </p:nvSpPr>
          <p:spPr>
            <a:xfrm>
              <a:off x="7592540" y="2297077"/>
              <a:ext cx="1013254" cy="140994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46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4720FF2-7132-C378-55C8-B8B7388A18DE}"/>
              </a:ext>
            </a:extLst>
          </p:cNvPr>
          <p:cNvGrpSpPr/>
          <p:nvPr/>
        </p:nvGrpSpPr>
        <p:grpSpPr>
          <a:xfrm>
            <a:off x="1631091" y="1492706"/>
            <a:ext cx="9959547" cy="3873906"/>
            <a:chOff x="1631091" y="1492706"/>
            <a:chExt cx="9959547" cy="38739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632028-3F78-A4C6-AE24-30804C1B8B3C}"/>
                </a:ext>
              </a:extLst>
            </p:cNvPr>
            <p:cNvGrpSpPr/>
            <p:nvPr/>
          </p:nvGrpSpPr>
          <p:grpSpPr>
            <a:xfrm>
              <a:off x="1631091" y="1492706"/>
              <a:ext cx="9959547" cy="3873906"/>
              <a:chOff x="1631091" y="1492706"/>
              <a:chExt cx="9959547" cy="38739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FEDC3A-D6E0-84EF-0BFE-BDE3F96CB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1091" y="1492706"/>
                <a:ext cx="5711053" cy="360463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23BA40-063F-B966-286E-7B76865A1875}"/>
                  </a:ext>
                </a:extLst>
              </p:cNvPr>
              <p:cNvSpPr txBox="1"/>
              <p:nvPr/>
            </p:nvSpPr>
            <p:spPr>
              <a:xfrm>
                <a:off x="8291384" y="1556951"/>
                <a:ext cx="2817340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Means of the same column are not significantly different.  Mean of no-MBG group ≠ mean of 30 days group because they are not in the same column. </a:t>
                </a:r>
                <a:endParaRPr lang="en-GB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857FF0-984F-A9F7-70BE-F395BB23B558}"/>
                  </a:ext>
                </a:extLst>
              </p:cNvPr>
              <p:cNvSpPr txBox="1"/>
              <p:nvPr/>
            </p:nvSpPr>
            <p:spPr>
              <a:xfrm>
                <a:off x="7470346" y="4720281"/>
                <a:ext cx="412029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P-value (or </a:t>
                </a:r>
                <a:r>
                  <a:rPr lang="en-US" dirty="0" err="1"/>
                  <a:t>sig.value</a:t>
                </a:r>
                <a:r>
                  <a:rPr lang="en-US" dirty="0"/>
                  <a:t>) of no-MBG group vs. 15-days group</a:t>
                </a:r>
                <a:endParaRPr lang="en-GB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B28604F-13C5-15F1-301C-B9783B638002}"/>
                  </a:ext>
                </a:extLst>
              </p:cNvPr>
              <p:cNvSpPr/>
              <p:nvPr/>
            </p:nvSpPr>
            <p:spPr>
              <a:xfrm>
                <a:off x="5559168" y="3182086"/>
                <a:ext cx="536832" cy="76177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333A222-E5A2-AD11-61D4-841D74055327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6096000" y="3562974"/>
                <a:ext cx="1374346" cy="1280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7E76F47-BB1A-38E7-00C5-FF78D760E1EA}"/>
                  </a:ext>
                </a:extLst>
              </p:cNvPr>
              <p:cNvSpPr/>
              <p:nvPr/>
            </p:nvSpPr>
            <p:spPr>
              <a:xfrm>
                <a:off x="6632831" y="2914138"/>
                <a:ext cx="709313" cy="1029723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034A259-D963-70FA-60ED-CECA8F969BEE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 flipV="1">
                <a:off x="7335795" y="2434114"/>
                <a:ext cx="955589" cy="994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E460D-F2C9-5B49-DB0C-0029C4682FB3}"/>
                </a:ext>
              </a:extLst>
            </p:cNvPr>
            <p:cNvSpPr/>
            <p:nvPr/>
          </p:nvSpPr>
          <p:spPr>
            <a:xfrm>
              <a:off x="5472928" y="2508343"/>
              <a:ext cx="623072" cy="873014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D73D50-E067-9FE0-AB21-50B379F8331A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 flipV="1">
              <a:off x="6096000" y="2281077"/>
              <a:ext cx="2195384" cy="663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64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1767-51BD-55FE-D261-ABA6CF7E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2C74A-D661-8530-DF47-7E321F4F6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7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29DA5E-28B3-B382-31F5-64B53106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07" y="744152"/>
            <a:ext cx="40005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4BAF4-19C5-5E02-E4C5-4C152295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58" y="744152"/>
            <a:ext cx="5905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7559C-7013-5709-30BF-3BD146CAA915}"/>
              </a:ext>
            </a:extLst>
          </p:cNvPr>
          <p:cNvGrpSpPr/>
          <p:nvPr/>
        </p:nvGrpSpPr>
        <p:grpSpPr>
          <a:xfrm>
            <a:off x="752146" y="1025853"/>
            <a:ext cx="5600700" cy="3931338"/>
            <a:chOff x="3295650" y="2139950"/>
            <a:chExt cx="5600700" cy="39313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BC8C16-680B-7B39-87DB-738352A2B8AA}"/>
                </a:ext>
              </a:extLst>
            </p:cNvPr>
            <p:cNvGrpSpPr/>
            <p:nvPr/>
          </p:nvGrpSpPr>
          <p:grpSpPr>
            <a:xfrm>
              <a:off x="3295650" y="2139950"/>
              <a:ext cx="5600700" cy="2665549"/>
              <a:chOff x="3295650" y="2139950"/>
              <a:chExt cx="5600700" cy="2665549"/>
            </a:xfrm>
          </p:grpSpPr>
          <p:pic>
            <p:nvPicPr>
              <p:cNvPr id="5" name="Picture 4" descr="Table&#10;&#10;Description automatically generated">
                <a:extLst>
                  <a:ext uri="{FF2B5EF4-FFF2-40B4-BE49-F238E27FC236}">
                    <a16:creationId xmlns:a16="http://schemas.microsoft.com/office/drawing/2014/main" id="{77E72FBB-9264-9A14-CB86-0BEC21D6E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95650" y="2139950"/>
                <a:ext cx="5600700" cy="25781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77F3AC-8BC1-C260-035F-937194AE1CCB}"/>
                  </a:ext>
                </a:extLst>
              </p:cNvPr>
              <p:cNvSpPr/>
              <p:nvPr/>
            </p:nvSpPr>
            <p:spPr>
              <a:xfrm>
                <a:off x="5589373" y="4263080"/>
                <a:ext cx="1013254" cy="54241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07C9DA-CAF3-FF88-1A88-DBC1DF7DAC64}"/>
                  </a:ext>
                </a:extLst>
              </p:cNvPr>
              <p:cNvSpPr/>
              <p:nvPr/>
            </p:nvSpPr>
            <p:spPr>
              <a:xfrm>
                <a:off x="7459361" y="3031523"/>
                <a:ext cx="1178011" cy="29244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C02C0E-56A6-0A23-B85A-398E4D7EC8C6}"/>
                </a:ext>
              </a:extLst>
            </p:cNvPr>
            <p:cNvSpPr txBox="1"/>
            <p:nvPr/>
          </p:nvSpPr>
          <p:spPr>
            <a:xfrm>
              <a:off x="6467643" y="5147958"/>
              <a:ext cx="2169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result is not reliable if count is less than 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2E44F9-2C65-E49F-12A3-0B0559E1DBAD}"/>
                </a:ext>
              </a:extLst>
            </p:cNvPr>
            <p:cNvCxnSpPr>
              <a:cxnSpLocks/>
              <a:stCxn id="6" idx="4"/>
              <a:endCxn id="9" idx="1"/>
            </p:cNvCxnSpPr>
            <p:nvPr/>
          </p:nvCxnSpPr>
          <p:spPr>
            <a:xfrm>
              <a:off x="6096000" y="4805499"/>
              <a:ext cx="371643" cy="80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85C594-19CF-3A17-74D7-67A25F325CD4}"/>
              </a:ext>
            </a:extLst>
          </p:cNvPr>
          <p:cNvGrpSpPr/>
          <p:nvPr/>
        </p:nvGrpSpPr>
        <p:grpSpPr>
          <a:xfrm>
            <a:off x="6524954" y="1720850"/>
            <a:ext cx="4914900" cy="1587500"/>
            <a:chOff x="6524954" y="1720850"/>
            <a:chExt cx="4914900" cy="15875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C3D780-9648-F71E-35D4-058F1D879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954" y="1720850"/>
              <a:ext cx="4914900" cy="15875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7AFE25-A60E-5F72-90B6-70C04932F3D8}"/>
                </a:ext>
              </a:extLst>
            </p:cNvPr>
            <p:cNvSpPr/>
            <p:nvPr/>
          </p:nvSpPr>
          <p:spPr>
            <a:xfrm>
              <a:off x="9202109" y="2514600"/>
              <a:ext cx="1178011" cy="29244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034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B41B00-458A-5182-B890-BB6FBB77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84350"/>
            <a:ext cx="7848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3B22A-5988-0635-B06E-70D6CF99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34950"/>
            <a:ext cx="10833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7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5DF25-681C-6138-C127-7E178762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34950"/>
            <a:ext cx="10833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6580-1726-0A26-D7CB-AC50F9DC0F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30323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52E9045-895C-ECF3-E692-307DF7E7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37" y="1704931"/>
            <a:ext cx="5148262" cy="34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6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75CDB-89FB-89FC-440F-7905F843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0473"/>
            <a:ext cx="7772400" cy="5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9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2A809F-8BE9-1FBB-870F-0AD18401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" y="688031"/>
            <a:ext cx="6731000" cy="212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88C9F-9C4C-1E2B-3E3C-95DE1C1D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6" y="3620530"/>
            <a:ext cx="5003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1B8C50-2A0F-261B-B1AF-A639AD8BAC55}"/>
              </a:ext>
            </a:extLst>
          </p:cNvPr>
          <p:cNvGrpSpPr/>
          <p:nvPr/>
        </p:nvGrpSpPr>
        <p:grpSpPr>
          <a:xfrm>
            <a:off x="623613" y="1202133"/>
            <a:ext cx="10833564" cy="4239871"/>
            <a:chOff x="623613" y="1202133"/>
            <a:chExt cx="10833564" cy="42398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784041-9947-0B93-9B61-F989DC2E40CB}"/>
                </a:ext>
              </a:extLst>
            </p:cNvPr>
            <p:cNvGrpSpPr/>
            <p:nvPr/>
          </p:nvGrpSpPr>
          <p:grpSpPr>
            <a:xfrm>
              <a:off x="623613" y="1202133"/>
              <a:ext cx="10833564" cy="3593540"/>
              <a:chOff x="623613" y="1202133"/>
              <a:chExt cx="10833564" cy="35935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65B3D8E-2217-9970-B022-CABDB0786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3613" y="1999155"/>
                <a:ext cx="6908800" cy="25654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E2B8F8-B60A-8A83-BA59-8DA9C8F08147}"/>
                  </a:ext>
                </a:extLst>
              </p:cNvPr>
              <p:cNvSpPr txBox="1"/>
              <p:nvPr/>
            </p:nvSpPr>
            <p:spPr>
              <a:xfrm>
                <a:off x="7820598" y="1379353"/>
                <a:ext cx="363657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p-value &lt;= 0.05, </a:t>
                </a:r>
                <a:r>
                  <a:rPr lang="en-GB" dirty="0"/>
                  <a:t>the associated variable is significant (null hypothesis is rejected).</a:t>
                </a:r>
              </a:p>
              <a:p>
                <a:endParaRPr lang="en-GB" dirty="0"/>
              </a:p>
              <a:p>
                <a:r>
                  <a:rPr lang="en-US" dirty="0"/>
                  <a:t>If p-value &gt;  0.05, </a:t>
                </a:r>
                <a:r>
                  <a:rPr lang="en-GB" dirty="0"/>
                  <a:t>the associated variable is </a:t>
                </a:r>
                <a:r>
                  <a:rPr lang="en-GB" b="1" dirty="0"/>
                  <a:t>NOT</a:t>
                </a:r>
                <a:r>
                  <a:rPr lang="en-GB" dirty="0"/>
                  <a:t> significant (null hypothesis is not rejected).</a:t>
                </a:r>
              </a:p>
              <a:p>
                <a:endParaRPr lang="en-GB" dirty="0"/>
              </a:p>
              <a:p>
                <a:r>
                  <a:rPr lang="en-US" dirty="0"/>
                  <a:t>For 1-sided test, if you used the older version of SPSS </a:t>
                </a:r>
                <a:r>
                  <a:rPr lang="en-US" dirty="0" err="1"/>
                  <a:t>eg</a:t>
                </a:r>
                <a:r>
                  <a:rPr lang="en-US" dirty="0"/>
                  <a:t> </a:t>
                </a:r>
                <a:r>
                  <a:rPr lang="en-US" dirty="0" err="1"/>
                  <a:t>ver</a:t>
                </a:r>
                <a:r>
                  <a:rPr lang="en-US" dirty="0"/>
                  <a:t> 26 or below, you need to divide the p-value by half.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98C21E-85A8-0DA7-DA25-99BEAD75E1C5}"/>
                  </a:ext>
                </a:extLst>
              </p:cNvPr>
              <p:cNvSpPr/>
              <p:nvPr/>
            </p:nvSpPr>
            <p:spPr>
              <a:xfrm>
                <a:off x="5854263" y="2511972"/>
                <a:ext cx="744246" cy="2052584"/>
              </a:xfrm>
              <a:prstGeom prst="ellipse">
                <a:avLst/>
              </a:prstGeom>
              <a:solidFill>
                <a:schemeClr val="accent2">
                  <a:lumMod val="75000"/>
                  <a:alpha val="1867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ight Arrow 4">
                <a:extLst>
                  <a:ext uri="{FF2B5EF4-FFF2-40B4-BE49-F238E27FC236}">
                    <a16:creationId xmlns:a16="http://schemas.microsoft.com/office/drawing/2014/main" id="{5AC0699F-F7C6-08BC-AE9D-95336026988A}"/>
                  </a:ext>
                </a:extLst>
              </p:cNvPr>
              <p:cNvSpPr/>
              <p:nvPr/>
            </p:nvSpPr>
            <p:spPr>
              <a:xfrm rot="5400000">
                <a:off x="5888510" y="1869222"/>
                <a:ext cx="675750" cy="3449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55BC10-2994-394A-A833-B1C78BFD5CD5}"/>
                  </a:ext>
                </a:extLst>
              </p:cNvPr>
              <p:cNvSpPr/>
              <p:nvPr/>
            </p:nvSpPr>
            <p:spPr>
              <a:xfrm>
                <a:off x="6693338" y="2511971"/>
                <a:ext cx="744246" cy="2052583"/>
              </a:xfrm>
              <a:prstGeom prst="ellipse">
                <a:avLst/>
              </a:prstGeom>
              <a:solidFill>
                <a:schemeClr val="accent2">
                  <a:lumMod val="75000"/>
                  <a:alpha val="1867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933427-0A56-E1C7-4E24-7FB8E428C57D}"/>
                  </a:ext>
                </a:extLst>
              </p:cNvPr>
              <p:cNvSpPr txBox="1"/>
              <p:nvPr/>
            </p:nvSpPr>
            <p:spPr>
              <a:xfrm>
                <a:off x="5232708" y="1202133"/>
                <a:ext cx="198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 = B / Std. error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92D91B-E909-A494-D920-1778B7727510}"/>
                </a:ext>
              </a:extLst>
            </p:cNvPr>
            <p:cNvSpPr txBox="1"/>
            <p:nvPr/>
          </p:nvSpPr>
          <p:spPr>
            <a:xfrm>
              <a:off x="5123145" y="4795673"/>
              <a:ext cx="2793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 t-value is used by SPSS to compute a p-value.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40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562FB6D-1C18-4344-3D23-3475E18F7F48}"/>
              </a:ext>
            </a:extLst>
          </p:cNvPr>
          <p:cNvGrpSpPr/>
          <p:nvPr/>
        </p:nvGrpSpPr>
        <p:grpSpPr>
          <a:xfrm>
            <a:off x="479854" y="1983079"/>
            <a:ext cx="7772400" cy="2298718"/>
            <a:chOff x="479854" y="1983079"/>
            <a:chExt cx="7772400" cy="22987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45A9B7A-76E9-7487-D2CA-3A2F52AA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854" y="1983079"/>
              <a:ext cx="7772400" cy="2298718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0D39C8-4183-86CE-75B2-B3D602C5144C}"/>
                </a:ext>
              </a:extLst>
            </p:cNvPr>
            <p:cNvSpPr/>
            <p:nvPr/>
          </p:nvSpPr>
          <p:spPr>
            <a:xfrm>
              <a:off x="7508008" y="2905285"/>
              <a:ext cx="744246" cy="1246585"/>
            </a:xfrm>
            <a:prstGeom prst="ellipse">
              <a:avLst/>
            </a:prstGeom>
            <a:solidFill>
              <a:schemeClr val="accent2">
                <a:lumMod val="75000"/>
                <a:alpha val="1867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571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24B04-952F-27B7-ED0E-6C10DE7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7747"/>
            <a:ext cx="7772400" cy="42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0539672-929E-B8F0-CE2C-9B9B0809355E}"/>
              </a:ext>
            </a:extLst>
          </p:cNvPr>
          <p:cNvGrpSpPr/>
          <p:nvPr/>
        </p:nvGrpSpPr>
        <p:grpSpPr>
          <a:xfrm>
            <a:off x="769979" y="914400"/>
            <a:ext cx="10425240" cy="5152768"/>
            <a:chOff x="769979" y="914400"/>
            <a:chExt cx="10425240" cy="51527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5B9EA6-DE14-89E8-E789-E94DEC798A21}"/>
                </a:ext>
              </a:extLst>
            </p:cNvPr>
            <p:cNvGrpSpPr/>
            <p:nvPr/>
          </p:nvGrpSpPr>
          <p:grpSpPr>
            <a:xfrm>
              <a:off x="858279" y="914400"/>
              <a:ext cx="10336940" cy="5029200"/>
              <a:chOff x="858279" y="914400"/>
              <a:chExt cx="10336940" cy="5029200"/>
            </a:xfrm>
          </p:grpSpPr>
          <p:sp>
            <p:nvSpPr>
              <p:cNvPr id="2" name="AutoShape 16">
                <a:extLst>
                  <a:ext uri="{FF2B5EF4-FFF2-40B4-BE49-F238E27FC236}">
                    <a16:creationId xmlns:a16="http://schemas.microsoft.com/office/drawing/2014/main" id="{61B88FB5-772F-0EED-85E0-32D0B4DC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3654" y="2350915"/>
                <a:ext cx="2331565" cy="932849"/>
              </a:xfrm>
              <a:prstGeom prst="wedgeRoundRectCallout">
                <a:avLst>
                  <a:gd name="adj1" fmla="val -43935"/>
                  <a:gd name="adj2" fmla="val -2819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r>
                  <a:rPr lang="en-US" sz="1100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“If a pair of values is significantly different, the values have </a:t>
                </a:r>
                <a:r>
                  <a:rPr lang="en-US" sz="1100" i="1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different</a:t>
                </a:r>
                <a:r>
                  <a:rPr lang="en-US" sz="1100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subscript letters assigned to them” (IBM SPSS)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4E939BA-FB30-FCDB-AE28-FFF376059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279" y="914400"/>
                <a:ext cx="7658100" cy="5029200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31C15A3-BD1C-D9FB-411F-7D723456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7719" y="2372498"/>
                <a:ext cx="922638" cy="444842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5400">
                <a:solidFill>
                  <a:schemeClr val="accent6">
                    <a:lumMod val="75000"/>
                    <a:lumOff val="0"/>
                  </a:schemeClr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0EA4D20-6C8F-9380-6E6B-98E49C279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131" y="2372498"/>
                <a:ext cx="922638" cy="444842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5400">
                <a:solidFill>
                  <a:schemeClr val="accent6">
                    <a:lumMod val="75000"/>
                    <a:lumOff val="0"/>
                  </a:schemeClr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A79FC8A-28E6-99E0-C34E-1C289F5CB571}"/>
                  </a:ext>
                </a:extLst>
              </p:cNvPr>
              <p:cNvCxnSpPr>
                <a:cxnSpLocks/>
                <a:stCxn id="6" idx="6"/>
                <a:endCxn id="2" idx="1"/>
              </p:cNvCxnSpPr>
              <p:nvPr/>
            </p:nvCxnSpPr>
            <p:spPr>
              <a:xfrm>
                <a:off x="7832769" y="2594919"/>
                <a:ext cx="1030885" cy="222421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B07909-CCE4-5009-8C61-074D1C13B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79" y="5251622"/>
              <a:ext cx="7658100" cy="815546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8272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331D6-FC26-8CF1-538B-ADA0D7FA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92" y="1061652"/>
            <a:ext cx="6400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A6A99-9E32-0768-7561-24895B80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8848"/>
            <a:ext cx="7772400" cy="21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3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4992-3495-A436-7C9A-1EF193D8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BD128-C37B-D6F9-BB22-0095CAABC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18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B5CF97D-3705-E41B-7492-6EA9F2C1C1F7}"/>
              </a:ext>
            </a:extLst>
          </p:cNvPr>
          <p:cNvGrpSpPr/>
          <p:nvPr/>
        </p:nvGrpSpPr>
        <p:grpSpPr>
          <a:xfrm>
            <a:off x="1268769" y="744926"/>
            <a:ext cx="9067361" cy="1380791"/>
            <a:chOff x="1268769" y="744926"/>
            <a:chExt cx="9067361" cy="13807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0C749F7-9D13-2880-792D-656A535D99B0}"/>
                </a:ext>
              </a:extLst>
            </p:cNvPr>
            <p:cNvGrpSpPr/>
            <p:nvPr/>
          </p:nvGrpSpPr>
          <p:grpSpPr>
            <a:xfrm>
              <a:off x="1268769" y="1113022"/>
              <a:ext cx="7707066" cy="1012695"/>
              <a:chOff x="1268769" y="1113022"/>
              <a:chExt cx="7707066" cy="101269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42A158-DFB6-FB4D-C938-12E9B05A692C}"/>
                  </a:ext>
                </a:extLst>
              </p:cNvPr>
              <p:cNvSpPr/>
              <p:nvPr/>
            </p:nvSpPr>
            <p:spPr>
              <a:xfrm>
                <a:off x="1268769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Environmental concerns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365A66-9234-89CB-FD56-ACECC5533705}"/>
                  </a:ext>
                </a:extLst>
              </p:cNvPr>
              <p:cNvSpPr/>
              <p:nvPr/>
            </p:nvSpPr>
            <p:spPr>
              <a:xfrm>
                <a:off x="6529197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Intention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67AD649-1FBE-A126-ED31-AF35DE660F66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>
                <a:off x="3715407" y="1672459"/>
                <a:ext cx="281379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FC2AB-7604-41CC-3EC4-84A8ABD53B79}"/>
                  </a:ext>
                </a:extLst>
              </p:cNvPr>
              <p:cNvSpPr txBox="1"/>
              <p:nvPr/>
            </p:nvSpPr>
            <p:spPr>
              <a:xfrm>
                <a:off x="4865431" y="1113022"/>
                <a:ext cx="3145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0E9FF5-DC93-146A-6A4A-D39E34A450DF}"/>
                </a:ext>
              </a:extLst>
            </p:cNvPr>
            <p:cNvSpPr txBox="1"/>
            <p:nvPr/>
          </p:nvSpPr>
          <p:spPr>
            <a:xfrm>
              <a:off x="9143999" y="744926"/>
              <a:ext cx="1192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Error 1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768DA5-BD45-8F85-0A77-E7650B2488E3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8975835" y="1114258"/>
              <a:ext cx="613008" cy="55820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FA1855-859B-C95A-072F-66043276E79E}"/>
              </a:ext>
            </a:extLst>
          </p:cNvPr>
          <p:cNvGrpSpPr/>
          <p:nvPr/>
        </p:nvGrpSpPr>
        <p:grpSpPr>
          <a:xfrm>
            <a:off x="1169915" y="3429000"/>
            <a:ext cx="10654423" cy="2346794"/>
            <a:chOff x="1169915" y="3429000"/>
            <a:chExt cx="10654423" cy="234679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DE40078-3753-EFB6-300A-A11B358B0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6913" y="4755928"/>
              <a:ext cx="613008" cy="55820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69DA719-BB7C-B29B-C148-7F12AF1E4564}"/>
                </a:ext>
              </a:extLst>
            </p:cNvPr>
            <p:cNvGrpSpPr/>
            <p:nvPr/>
          </p:nvGrpSpPr>
          <p:grpSpPr>
            <a:xfrm>
              <a:off x="1169915" y="3429000"/>
              <a:ext cx="10654423" cy="2346794"/>
              <a:chOff x="1169915" y="3429000"/>
              <a:chExt cx="10654423" cy="234679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FC4C6B3-CE16-DAE1-9B6D-E9D670E3A83D}"/>
                  </a:ext>
                </a:extLst>
              </p:cNvPr>
              <p:cNvGrpSpPr/>
              <p:nvPr/>
            </p:nvGrpSpPr>
            <p:grpSpPr>
              <a:xfrm>
                <a:off x="1169915" y="3429000"/>
                <a:ext cx="9346680" cy="2346794"/>
                <a:chOff x="1169915" y="3429000"/>
                <a:chExt cx="9346680" cy="2346794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E785FDA-2552-369F-D601-8ECE0405968F}"/>
                    </a:ext>
                  </a:extLst>
                </p:cNvPr>
                <p:cNvGrpSpPr/>
                <p:nvPr/>
              </p:nvGrpSpPr>
              <p:grpSpPr>
                <a:xfrm>
                  <a:off x="1169915" y="3429000"/>
                  <a:ext cx="9346680" cy="2233446"/>
                  <a:chOff x="1268769" y="2806265"/>
                  <a:chExt cx="9346680" cy="2233446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11C03EC-4FB2-7D3B-8016-734DD4EBA387}"/>
                      </a:ext>
                    </a:extLst>
                  </p:cNvPr>
                  <p:cNvSpPr/>
                  <p:nvPr/>
                </p:nvSpPr>
                <p:spPr>
                  <a:xfrm>
                    <a:off x="1268769" y="4133193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Environmental concerns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A410BDB-DF55-18E6-1DD8-AC73160A6D36}"/>
                      </a:ext>
                    </a:extLst>
                  </p:cNvPr>
                  <p:cNvSpPr/>
                  <p:nvPr/>
                </p:nvSpPr>
                <p:spPr>
                  <a:xfrm>
                    <a:off x="8168811" y="4133194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</a:rPr>
                      <a:t>Intention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28EF4FF-A6B1-A423-6C4B-EF735CB342CC}"/>
                      </a:ext>
                    </a:extLst>
                  </p:cNvPr>
                  <p:cNvSpPr/>
                  <p:nvPr/>
                </p:nvSpPr>
                <p:spPr>
                  <a:xfrm>
                    <a:off x="4776596" y="2806265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Anticipated Guilt</a:t>
                    </a: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2CED506-31EE-1E52-5676-B82C95B90A69}"/>
                    </a:ext>
                  </a:extLst>
                </p:cNvPr>
                <p:cNvCxnSpPr>
                  <a:cxnSpLocks/>
                  <a:stCxn id="9" idx="3"/>
                  <a:endCxn id="12" idx="1"/>
                </p:cNvCxnSpPr>
                <p:nvPr/>
              </p:nvCxnSpPr>
              <p:spPr>
                <a:xfrm flipV="1">
                  <a:off x="3616553" y="3882259"/>
                  <a:ext cx="1061189" cy="1326928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352AFAD-8A55-FA0A-91CD-43B78BD7206C}"/>
                    </a:ext>
                  </a:extLst>
                </p:cNvPr>
                <p:cNvCxnSpPr>
                  <a:cxnSpLocks/>
                  <a:stCxn id="9" idx="3"/>
                  <a:endCxn id="10" idx="1"/>
                </p:cNvCxnSpPr>
                <p:nvPr/>
              </p:nvCxnSpPr>
              <p:spPr>
                <a:xfrm>
                  <a:off x="3616553" y="5209187"/>
                  <a:ext cx="4453404" cy="1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94E97A5-01BF-CA41-6D96-9175C2CC8863}"/>
                    </a:ext>
                  </a:extLst>
                </p:cNvPr>
                <p:cNvCxnSpPr>
                  <a:cxnSpLocks/>
                  <a:stCxn id="12" idx="3"/>
                  <a:endCxn id="10" idx="1"/>
                </p:cNvCxnSpPr>
                <p:nvPr/>
              </p:nvCxnSpPr>
              <p:spPr>
                <a:xfrm>
                  <a:off x="7124380" y="3882259"/>
                  <a:ext cx="945577" cy="1326929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816A658-EA08-0E73-8496-A6A1698DD598}"/>
                    </a:ext>
                  </a:extLst>
                </p:cNvPr>
                <p:cNvSpPr txBox="1"/>
                <p:nvPr/>
              </p:nvSpPr>
              <p:spPr>
                <a:xfrm>
                  <a:off x="5629213" y="5314129"/>
                  <a:ext cx="5436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c’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6673922-3B3B-8DED-3672-5DC9A9EA62A6}"/>
                    </a:ext>
                  </a:extLst>
                </p:cNvPr>
                <p:cNvSpPr txBox="1"/>
                <p:nvPr/>
              </p:nvSpPr>
              <p:spPr>
                <a:xfrm>
                  <a:off x="3708629" y="4020000"/>
                  <a:ext cx="3321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112CE7-4980-267B-A00D-0AE4E45868C7}"/>
                    </a:ext>
                  </a:extLst>
                </p:cNvPr>
                <p:cNvSpPr txBox="1"/>
                <p:nvPr/>
              </p:nvSpPr>
              <p:spPr>
                <a:xfrm>
                  <a:off x="7622808" y="4020000"/>
                  <a:ext cx="3465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b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5B824B-8665-6530-9290-C6EE8D97BCC3}"/>
                  </a:ext>
                </a:extLst>
              </p:cNvPr>
              <p:cNvSpPr txBox="1"/>
              <p:nvPr/>
            </p:nvSpPr>
            <p:spPr>
              <a:xfrm>
                <a:off x="10632207" y="4340242"/>
                <a:ext cx="1192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Error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16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F88CA6-3CBA-2165-EA85-1870741D4FDA}"/>
              </a:ext>
            </a:extLst>
          </p:cNvPr>
          <p:cNvGrpSpPr/>
          <p:nvPr/>
        </p:nvGrpSpPr>
        <p:grpSpPr>
          <a:xfrm>
            <a:off x="1169915" y="1113022"/>
            <a:ext cx="9346680" cy="4662772"/>
            <a:chOff x="1169915" y="1113022"/>
            <a:chExt cx="9346680" cy="46627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0C749F7-9D13-2880-792D-656A535D99B0}"/>
                </a:ext>
              </a:extLst>
            </p:cNvPr>
            <p:cNvGrpSpPr/>
            <p:nvPr/>
          </p:nvGrpSpPr>
          <p:grpSpPr>
            <a:xfrm>
              <a:off x="1268769" y="1113022"/>
              <a:ext cx="7707066" cy="1012695"/>
              <a:chOff x="1268769" y="1113022"/>
              <a:chExt cx="7707066" cy="101269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42A158-DFB6-FB4D-C938-12E9B05A692C}"/>
                  </a:ext>
                </a:extLst>
              </p:cNvPr>
              <p:cNvSpPr/>
              <p:nvPr/>
            </p:nvSpPr>
            <p:spPr>
              <a:xfrm>
                <a:off x="1268769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Environmental concerns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365A66-9234-89CB-FD56-ACECC5533705}"/>
                  </a:ext>
                </a:extLst>
              </p:cNvPr>
              <p:cNvSpPr/>
              <p:nvPr/>
            </p:nvSpPr>
            <p:spPr>
              <a:xfrm>
                <a:off x="6529197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Intention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67AD649-1FBE-A126-ED31-AF35DE660F66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>
                <a:off x="3715407" y="1672459"/>
                <a:ext cx="281379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FC2AB-7604-41CC-3EC4-84A8ABD53B79}"/>
                  </a:ext>
                </a:extLst>
              </p:cNvPr>
              <p:cNvSpPr txBox="1"/>
              <p:nvPr/>
            </p:nvSpPr>
            <p:spPr>
              <a:xfrm>
                <a:off x="4865431" y="1113022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C4C6B3-CE16-DAE1-9B6D-E9D670E3A83D}"/>
                </a:ext>
              </a:extLst>
            </p:cNvPr>
            <p:cNvGrpSpPr/>
            <p:nvPr/>
          </p:nvGrpSpPr>
          <p:grpSpPr>
            <a:xfrm>
              <a:off x="1169915" y="3429000"/>
              <a:ext cx="9346680" cy="2346794"/>
              <a:chOff x="1169915" y="3429000"/>
              <a:chExt cx="9346680" cy="234679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E785FDA-2552-369F-D601-8ECE0405968F}"/>
                  </a:ext>
                </a:extLst>
              </p:cNvPr>
              <p:cNvGrpSpPr/>
              <p:nvPr/>
            </p:nvGrpSpPr>
            <p:grpSpPr>
              <a:xfrm>
                <a:off x="1169915" y="3429000"/>
                <a:ext cx="9346680" cy="2233446"/>
                <a:chOff x="1268769" y="2806265"/>
                <a:chExt cx="9346680" cy="2233446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11C03EC-4FB2-7D3B-8016-734DD4EBA387}"/>
                    </a:ext>
                  </a:extLst>
                </p:cNvPr>
                <p:cNvSpPr/>
                <p:nvPr/>
              </p:nvSpPr>
              <p:spPr>
                <a:xfrm>
                  <a:off x="1268769" y="4133193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Environmental concerns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A410BDB-DF55-18E6-1DD8-AC73160A6D36}"/>
                    </a:ext>
                  </a:extLst>
                </p:cNvPr>
                <p:cNvSpPr/>
                <p:nvPr/>
              </p:nvSpPr>
              <p:spPr>
                <a:xfrm>
                  <a:off x="8168811" y="4133194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Intention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8EF4FF-A6B1-A423-6C4B-EF735CB342CC}"/>
                    </a:ext>
                  </a:extLst>
                </p:cNvPr>
                <p:cNvSpPr/>
                <p:nvPr/>
              </p:nvSpPr>
              <p:spPr>
                <a:xfrm>
                  <a:off x="4776596" y="2806265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Anticipated Guilt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2CED506-31EE-1E52-5676-B82C95B90A69}"/>
                  </a:ext>
                </a:extLst>
              </p:cNvPr>
              <p:cNvCxnSpPr>
                <a:cxnSpLocks/>
                <a:stCxn id="9" idx="3"/>
                <a:endCxn id="12" idx="1"/>
              </p:cNvCxnSpPr>
              <p:nvPr/>
            </p:nvCxnSpPr>
            <p:spPr>
              <a:xfrm flipV="1">
                <a:off x="3616553" y="3882259"/>
                <a:ext cx="1061189" cy="1326928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352AFAD-8A55-FA0A-91CD-43B78BD7206C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3616553" y="5209187"/>
                <a:ext cx="4453404" cy="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94E97A5-01BF-CA41-6D96-9175C2CC8863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>
                <a:off x="7124380" y="3882259"/>
                <a:ext cx="945577" cy="132692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16A658-EA08-0E73-8496-A6A1698DD598}"/>
                  </a:ext>
                </a:extLst>
              </p:cNvPr>
              <p:cNvSpPr txBox="1"/>
              <p:nvPr/>
            </p:nvSpPr>
            <p:spPr>
              <a:xfrm>
                <a:off x="5629213" y="5314129"/>
                <a:ext cx="543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673922-3B3B-8DED-3672-5DC9A9EA62A6}"/>
                  </a:ext>
                </a:extLst>
              </p:cNvPr>
              <p:cNvSpPr txBox="1"/>
              <p:nvPr/>
            </p:nvSpPr>
            <p:spPr>
              <a:xfrm>
                <a:off x="3708629" y="4020000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112CE7-4980-267B-A00D-0AE4E45868C7}"/>
                  </a:ext>
                </a:extLst>
              </p:cNvPr>
              <p:cNvSpPr txBox="1"/>
              <p:nvPr/>
            </p:nvSpPr>
            <p:spPr>
              <a:xfrm>
                <a:off x="7622808" y="4020000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331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8A243-EB75-F33C-C326-499813D3C19D}"/>
              </a:ext>
            </a:extLst>
          </p:cNvPr>
          <p:cNvGrpSpPr/>
          <p:nvPr/>
        </p:nvGrpSpPr>
        <p:grpSpPr>
          <a:xfrm>
            <a:off x="270968" y="520877"/>
            <a:ext cx="10456755" cy="5751789"/>
            <a:chOff x="270968" y="520877"/>
            <a:chExt cx="10456755" cy="575178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978B9E-C5BB-7100-62D0-89D29BCFB6B7}"/>
                </a:ext>
              </a:extLst>
            </p:cNvPr>
            <p:cNvGrpSpPr/>
            <p:nvPr/>
          </p:nvGrpSpPr>
          <p:grpSpPr>
            <a:xfrm>
              <a:off x="270968" y="520877"/>
              <a:ext cx="10456755" cy="5751789"/>
              <a:chOff x="270968" y="520877"/>
              <a:chExt cx="10456755" cy="575178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870664D-A95C-823C-C28F-07BC9E878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55323" y="520877"/>
                <a:ext cx="7772400" cy="5751789"/>
              </a:xfrm>
              <a:prstGeom prst="rect">
                <a:avLst/>
              </a:prstGeom>
              <a:noFill/>
              <a:ln w="19050">
                <a:noFill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57F7C7-9E8B-2002-E96E-D82F68FFE27D}"/>
                  </a:ext>
                </a:extLst>
              </p:cNvPr>
              <p:cNvSpPr txBox="1"/>
              <p:nvPr/>
            </p:nvSpPr>
            <p:spPr>
              <a:xfrm>
                <a:off x="270968" y="2497619"/>
                <a:ext cx="1587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Change Model number to 4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60BEBA4-D896-F406-AA03-18886A881F6C}"/>
                  </a:ext>
                </a:extLst>
              </p:cNvPr>
              <p:cNvCxnSpPr>
                <a:cxnSpLocks/>
                <a:stCxn id="12" idx="1"/>
                <a:endCxn id="5" idx="3"/>
              </p:cNvCxnSpPr>
              <p:nvPr/>
            </p:nvCxnSpPr>
            <p:spPr>
              <a:xfrm flipH="1" flipV="1">
                <a:off x="1858030" y="2820785"/>
                <a:ext cx="1107186" cy="943971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901C0C-E4C4-8C21-62CE-15A88EFCEBB0}"/>
                  </a:ext>
                </a:extLst>
              </p:cNvPr>
              <p:cNvSpPr txBox="1"/>
              <p:nvPr/>
            </p:nvSpPr>
            <p:spPr>
              <a:xfrm>
                <a:off x="331938" y="4611185"/>
                <a:ext cx="15870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Leave the default number as it is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6259089-993F-2E12-0FEB-F4DDC53A2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1055" y="4894076"/>
                <a:ext cx="1244268" cy="94295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D2FCD0-06D8-603B-DBB7-CBF4882A9A7E}"/>
                  </a:ext>
                </a:extLst>
              </p:cNvPr>
              <p:cNvSpPr/>
              <p:nvPr/>
            </p:nvSpPr>
            <p:spPr>
              <a:xfrm rot="16200000">
                <a:off x="6500069" y="710113"/>
                <a:ext cx="1935445" cy="1685884"/>
              </a:xfrm>
              <a:prstGeom prst="ellipse">
                <a:avLst/>
              </a:prstGeom>
              <a:solidFill>
                <a:schemeClr val="accent2">
                  <a:lumMod val="75000"/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619AB-FB34-BB34-6754-940BC458A2F1}"/>
                  </a:ext>
                </a:extLst>
              </p:cNvPr>
              <p:cNvSpPr txBox="1"/>
              <p:nvPr/>
            </p:nvSpPr>
            <p:spPr>
              <a:xfrm>
                <a:off x="270968" y="884220"/>
                <a:ext cx="16807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The, X, M, and Y variable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F366CA7-3F03-6036-A3CD-2C033127DE37}"/>
                  </a:ext>
                </a:extLst>
              </p:cNvPr>
              <p:cNvCxnSpPr>
                <a:cxnSpLocks/>
                <a:stCxn id="15" idx="0"/>
                <a:endCxn id="16" idx="3"/>
              </p:cNvCxnSpPr>
              <p:nvPr/>
            </p:nvCxnSpPr>
            <p:spPr>
              <a:xfrm flipH="1" flipV="1">
                <a:off x="1951764" y="1207386"/>
                <a:ext cx="4673086" cy="345669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47F77A-A7F9-DFDB-B7AF-54A286D7EFDE}"/>
                </a:ext>
              </a:extLst>
            </p:cNvPr>
            <p:cNvSpPr/>
            <p:nvPr/>
          </p:nvSpPr>
          <p:spPr>
            <a:xfrm>
              <a:off x="2965216" y="3481638"/>
              <a:ext cx="1971897" cy="56623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E3685D-B32F-964A-EC85-CCB8FA5CE1A0}"/>
                </a:ext>
              </a:extLst>
            </p:cNvPr>
            <p:cNvSpPr/>
            <p:nvPr/>
          </p:nvSpPr>
          <p:spPr>
            <a:xfrm>
              <a:off x="2965216" y="4101924"/>
              <a:ext cx="1971897" cy="4290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F3210A-4E4F-D4D6-BC76-9FAA0A8A6BEA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1991056" y="3972891"/>
              <a:ext cx="974160" cy="343561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CF63F-3AB6-0410-C782-4B5ED500536B}"/>
                </a:ext>
              </a:extLst>
            </p:cNvPr>
            <p:cNvSpPr txBox="1"/>
            <p:nvPr/>
          </p:nvSpPr>
          <p:spPr>
            <a:xfrm>
              <a:off x="321545" y="3442913"/>
              <a:ext cx="15870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95% Confidence interval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73B1AC-2C0F-636D-62DC-0185D24B0C5A}"/>
                </a:ext>
              </a:extLst>
            </p:cNvPr>
            <p:cNvSpPr/>
            <p:nvPr/>
          </p:nvSpPr>
          <p:spPr>
            <a:xfrm>
              <a:off x="2965216" y="4611185"/>
              <a:ext cx="2321824" cy="4290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129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B3966-C8D4-2B39-0A95-7E8BC7EB5931}"/>
              </a:ext>
            </a:extLst>
          </p:cNvPr>
          <p:cNvGrpSpPr/>
          <p:nvPr/>
        </p:nvGrpSpPr>
        <p:grpSpPr>
          <a:xfrm>
            <a:off x="2085906" y="-1485900"/>
            <a:ext cx="10697204" cy="6858000"/>
            <a:chOff x="625406" y="0"/>
            <a:chExt cx="10697204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0E1D54-F16B-DCDF-F6C3-3815A6696484}"/>
                </a:ext>
              </a:extLst>
            </p:cNvPr>
            <p:cNvGrpSpPr/>
            <p:nvPr/>
          </p:nvGrpSpPr>
          <p:grpSpPr>
            <a:xfrm>
              <a:off x="3276121" y="0"/>
              <a:ext cx="8046489" cy="6858000"/>
              <a:chOff x="3276121" y="0"/>
              <a:chExt cx="80464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ED5AB07-5DAE-3A08-AEEB-AC0CE6AA4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121" y="0"/>
                <a:ext cx="4367012" cy="6858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FF6CD-3B83-8F6B-FB04-67AB0330628D}"/>
                  </a:ext>
                </a:extLst>
              </p:cNvPr>
              <p:cNvSpPr txBox="1"/>
              <p:nvPr/>
            </p:nvSpPr>
            <p:spPr>
              <a:xfrm>
                <a:off x="7724734" y="4542696"/>
                <a:ext cx="35978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bootstrap confidence interval does not include zero, therefore the mediation effect is significant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8CF1CAA-178A-9C09-50A7-F28954D9B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5700" y="5500904"/>
                <a:ext cx="1429034" cy="243059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B71D6-6AAB-932E-EFD3-DD1C87789206}"/>
                </a:ext>
              </a:extLst>
            </p:cNvPr>
            <p:cNvSpPr txBox="1"/>
            <p:nvPr/>
          </p:nvSpPr>
          <p:spPr>
            <a:xfrm>
              <a:off x="625406" y="4270988"/>
              <a:ext cx="1912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Indirect effect = mediation effect of EC via Guilt.</a:t>
              </a:r>
            </a:p>
            <a:p>
              <a:endParaRPr lang="en-US" dirty="0"/>
            </a:p>
            <a:p>
              <a:r>
                <a:rPr lang="en-US" dirty="0"/>
                <a:t>Size of mediation effect = 0.1335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40B5B7-B95E-4002-1F86-B2AD4790480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2538289" y="5148151"/>
              <a:ext cx="656232" cy="54106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9ED0A3-8349-67DF-0A77-C993C6C767DD}"/>
              </a:ext>
            </a:extLst>
          </p:cNvPr>
          <p:cNvSpPr/>
          <p:nvPr/>
        </p:nvSpPr>
        <p:spPr>
          <a:xfrm>
            <a:off x="5214551" y="4114800"/>
            <a:ext cx="728720" cy="3292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33732-F43A-7E6D-14A5-768B05AAECD8}"/>
              </a:ext>
            </a:extLst>
          </p:cNvPr>
          <p:cNvSpPr/>
          <p:nvPr/>
        </p:nvSpPr>
        <p:spPr>
          <a:xfrm>
            <a:off x="6430372" y="4114801"/>
            <a:ext cx="1144320" cy="36309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0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60ED312-E05F-BF1C-3822-84A2DBD3E507}"/>
              </a:ext>
            </a:extLst>
          </p:cNvPr>
          <p:cNvGrpSpPr/>
          <p:nvPr/>
        </p:nvGrpSpPr>
        <p:grpSpPr>
          <a:xfrm>
            <a:off x="747398" y="2417475"/>
            <a:ext cx="11228545" cy="3027406"/>
            <a:chOff x="747398" y="2417475"/>
            <a:chExt cx="11228545" cy="30274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3B3966-C8D4-2B39-0A95-7E8BC7EB5931}"/>
                </a:ext>
              </a:extLst>
            </p:cNvPr>
            <p:cNvGrpSpPr/>
            <p:nvPr/>
          </p:nvGrpSpPr>
          <p:grpSpPr>
            <a:xfrm>
              <a:off x="747398" y="2417475"/>
              <a:ext cx="11228545" cy="3027406"/>
              <a:chOff x="625406" y="4270988"/>
              <a:chExt cx="11228545" cy="302740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B0E1D54-F16B-DCDF-F6C3-3815A6696484}"/>
                  </a:ext>
                </a:extLst>
              </p:cNvPr>
              <p:cNvGrpSpPr/>
              <p:nvPr/>
            </p:nvGrpSpPr>
            <p:grpSpPr>
              <a:xfrm>
                <a:off x="2769494" y="4270988"/>
                <a:ext cx="9084457" cy="3027406"/>
                <a:chOff x="2769494" y="4270988"/>
                <a:chExt cx="9084457" cy="302740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1ED5AB07-5DAE-3A08-AEEB-AC0CE6AA4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8829"/>
                <a:stretch/>
              </p:blipFill>
              <p:spPr>
                <a:xfrm>
                  <a:off x="2769494" y="4270988"/>
                  <a:ext cx="6184498" cy="3027406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3FF6CD-3B83-8F6B-FB04-67AB0330628D}"/>
                    </a:ext>
                  </a:extLst>
                </p:cNvPr>
                <p:cNvSpPr txBox="1"/>
                <p:nvPr/>
              </p:nvSpPr>
              <p:spPr>
                <a:xfrm>
                  <a:off x="8256075" y="5011800"/>
                  <a:ext cx="359787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bootstrap confidence interval does not include zero, therefore the mediation effect is significant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D8CF1CAA-178A-9C09-50A7-F28954D9BE7E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 flipV="1">
                  <a:off x="6827040" y="5525396"/>
                  <a:ext cx="1429035" cy="181547"/>
                </a:xfrm>
                <a:prstGeom prst="straightConnector1">
                  <a:avLst/>
                </a:prstGeom>
                <a:ln w="603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BB71D6-6AAB-932E-EFD3-DD1C87789206}"/>
                  </a:ext>
                </a:extLst>
              </p:cNvPr>
              <p:cNvSpPr txBox="1"/>
              <p:nvPr/>
            </p:nvSpPr>
            <p:spPr>
              <a:xfrm>
                <a:off x="625406" y="4270988"/>
                <a:ext cx="19128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Indirect effect = mediation effect.</a:t>
                </a:r>
              </a:p>
              <a:p>
                <a:endParaRPr lang="en-US" dirty="0"/>
              </a:p>
              <a:p>
                <a:r>
                  <a:rPr lang="en-US" dirty="0"/>
                  <a:t>Size of mediation effect = 0.1335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40B5B7-B95E-4002-1F86-B2AD4790480A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2538289" y="5009652"/>
                <a:ext cx="222807" cy="709111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B23750-1CC1-35B8-B0CE-91DA67592343}"/>
                </a:ext>
              </a:extLst>
            </p:cNvPr>
            <p:cNvSpPr/>
            <p:nvPr/>
          </p:nvSpPr>
          <p:spPr>
            <a:xfrm>
              <a:off x="5293643" y="3671883"/>
              <a:ext cx="1655389" cy="363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F9D422-7A96-3781-C594-71CEC2A669F0}"/>
                </a:ext>
              </a:extLst>
            </p:cNvPr>
            <p:cNvSpPr/>
            <p:nvPr/>
          </p:nvSpPr>
          <p:spPr>
            <a:xfrm>
              <a:off x="2883088" y="3683703"/>
              <a:ext cx="1655389" cy="363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F7F1E3-030F-9FA5-E10E-439F39B88B8E}"/>
              </a:ext>
            </a:extLst>
          </p:cNvPr>
          <p:cNvGrpSpPr/>
          <p:nvPr/>
        </p:nvGrpSpPr>
        <p:grpSpPr>
          <a:xfrm>
            <a:off x="3726610" y="305707"/>
            <a:ext cx="7261575" cy="5694547"/>
            <a:chOff x="3726610" y="305707"/>
            <a:chExt cx="7261575" cy="56945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A20F3-B703-FECD-304D-057A5FD4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0" y="305707"/>
              <a:ext cx="4191000" cy="56261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D89FCB-715F-FA3C-2CB0-2F058397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45" y="1432219"/>
              <a:ext cx="922638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482F08B5-B945-13DD-3100-47150093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20" y="1188215"/>
              <a:ext cx="2331565" cy="932849"/>
            </a:xfrm>
            <a:prstGeom prst="wedgeRoundRectCallout">
              <a:avLst>
                <a:gd name="adj1" fmla="val -43935"/>
                <a:gd name="adj2" fmla="val -281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“If a pair of values is significantly different, the values have </a:t>
              </a:r>
              <a:r>
                <a:rPr lang="en-US" sz="1100" i="1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different</a:t>
              </a:r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subscript letters assigned to them” (IBM SPSS)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CD7C83-AFDB-A6A0-E516-15B462E7B24D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7793383" y="1654640"/>
              <a:ext cx="8632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E7E4A9-B529-2360-F00B-70E6FAF9E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610" y="5555412"/>
              <a:ext cx="4623760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95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F7F1E3-030F-9FA5-E10E-439F39B88B8E}"/>
              </a:ext>
            </a:extLst>
          </p:cNvPr>
          <p:cNvGrpSpPr/>
          <p:nvPr/>
        </p:nvGrpSpPr>
        <p:grpSpPr>
          <a:xfrm>
            <a:off x="3726610" y="305707"/>
            <a:ext cx="7261575" cy="5694547"/>
            <a:chOff x="3726610" y="305707"/>
            <a:chExt cx="7261575" cy="56945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A20F3-B703-FECD-304D-057A5FD4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0" y="305707"/>
              <a:ext cx="4191000" cy="56261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D89FCB-715F-FA3C-2CB0-2F058397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45" y="1432219"/>
              <a:ext cx="922638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482F08B5-B945-13DD-3100-47150093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20" y="1188215"/>
              <a:ext cx="2331565" cy="932849"/>
            </a:xfrm>
            <a:prstGeom prst="wedgeRoundRectCallout">
              <a:avLst>
                <a:gd name="adj1" fmla="val -43935"/>
                <a:gd name="adj2" fmla="val -281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“If a pair of values is significantly different, the values have </a:t>
              </a:r>
              <a:r>
                <a:rPr lang="en-US" sz="1100" i="1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different</a:t>
              </a:r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subscript letters assigned to them” (IBM SPSS)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CD7C83-AFDB-A6A0-E516-15B462E7B24D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7793383" y="1654640"/>
              <a:ext cx="8632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E7E4A9-B529-2360-F00B-70E6FAF9E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610" y="5555412"/>
              <a:ext cx="4623760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85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D0596-2FA4-D60E-BD56-13E8FC37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749300"/>
            <a:ext cx="4191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A5FDF7-ACF0-69E4-BAC0-02830F26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2446"/>
            <a:ext cx="7772400" cy="3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48B82-934A-2640-5B2E-431BE7D1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06" y="4342410"/>
            <a:ext cx="7772400" cy="11370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7F0AC2-A72E-D735-D023-6846A7247649}"/>
              </a:ext>
            </a:extLst>
          </p:cNvPr>
          <p:cNvSpPr>
            <a:spLocks/>
          </p:cNvSpPr>
          <p:nvPr/>
        </p:nvSpPr>
        <p:spPr bwMode="auto">
          <a:xfrm>
            <a:off x="5248689" y="1571734"/>
            <a:ext cx="1091939" cy="583975"/>
          </a:xfrm>
          <a:prstGeom prst="ellipse">
            <a:avLst/>
          </a:prstGeom>
          <a:solidFill>
            <a:srgbClr val="FFFFFF">
              <a:alpha val="0"/>
            </a:srgbClr>
          </a:solidFill>
          <a:ln w="25400">
            <a:solidFill>
              <a:schemeClr val="accent6">
                <a:lumMod val="75000"/>
                <a:lumOff val="0"/>
              </a:schemeClr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68B7F-C420-B976-5383-26954EDA014C}"/>
              </a:ext>
            </a:extLst>
          </p:cNvPr>
          <p:cNvGrpSpPr/>
          <p:nvPr/>
        </p:nvGrpSpPr>
        <p:grpSpPr>
          <a:xfrm>
            <a:off x="1412547" y="832507"/>
            <a:ext cx="6795463" cy="2247095"/>
            <a:chOff x="1412547" y="832507"/>
            <a:chExt cx="6795463" cy="22470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D1A4DF-AFE9-F8C9-24C3-BA15832E8833}"/>
                </a:ext>
              </a:extLst>
            </p:cNvPr>
            <p:cNvGrpSpPr/>
            <p:nvPr/>
          </p:nvGrpSpPr>
          <p:grpSpPr>
            <a:xfrm>
              <a:off x="1412547" y="832507"/>
              <a:ext cx="6795463" cy="2247095"/>
              <a:chOff x="1412547" y="832507"/>
              <a:chExt cx="6795463" cy="224709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53C0E-F919-B885-EBF1-80E21F6BB0B7}"/>
                  </a:ext>
                </a:extLst>
              </p:cNvPr>
              <p:cNvGrpSpPr/>
              <p:nvPr/>
            </p:nvGrpSpPr>
            <p:grpSpPr>
              <a:xfrm>
                <a:off x="1412547" y="832507"/>
                <a:ext cx="6108700" cy="1346200"/>
                <a:chOff x="1412547" y="832507"/>
                <a:chExt cx="6108700" cy="13462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AD7DACD-1D65-32CE-4418-38B842F9D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2547" y="832507"/>
                  <a:ext cx="6108700" cy="1346200"/>
                </a:xfrm>
                <a:prstGeom prst="rect">
                  <a:avLst/>
                </a:prstGeom>
              </p:spPr>
            </p:pic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3A8DF7E-9A51-2726-83BC-1EEC88C7A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8071" y="1571735"/>
                  <a:ext cx="1091939" cy="583975"/>
                </a:xfrm>
                <a:prstGeom prst="ellipse">
                  <a:avLst/>
                </a:prstGeom>
                <a:solidFill>
                  <a:srgbClr val="FFFFFF">
                    <a:alpha val="0"/>
                  </a:srgbClr>
                </a:solidFill>
                <a:ln w="25400">
                  <a:solidFill>
                    <a:schemeClr val="accent6">
                      <a:lumMod val="75000"/>
                      <a:lumOff val="0"/>
                    </a:schemeClr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46F1DA-FFCF-C68B-EDDC-E9E6FF9C3A2E}"/>
                  </a:ext>
                </a:extLst>
              </p:cNvPr>
              <p:cNvSpPr txBox="1"/>
              <p:nvPr/>
            </p:nvSpPr>
            <p:spPr>
              <a:xfrm>
                <a:off x="2112010" y="243327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rgbClr val="000000"/>
                    </a:solidFill>
                    <a:effectLst/>
                    <a:latin typeface="Comic Sans MS" panose="030F0902030302020204" pitchFamily="66" charset="0"/>
                    <a:ea typeface="Calibri" panose="020F0502020204030204" pitchFamily="34" charset="0"/>
                    <a:cs typeface="Century Gothic" panose="020B0502020202020204" pitchFamily="34" charset="0"/>
                  </a:rPr>
                  <a:t>The std. deviation is helpful in understanding the Levene’s test results </a:t>
                </a:r>
                <a:r>
                  <a:rPr lang="en-GB" dirty="0">
                    <a:solidFill>
                      <a:srgbClr val="000000"/>
                    </a:solidFill>
                    <a:latin typeface="Comic Sans MS" panose="030F0902030302020204" pitchFamily="66" charset="0"/>
                    <a:ea typeface="Calibri" panose="020F0502020204030204" pitchFamily="34" charset="0"/>
                    <a:cs typeface="Century Gothic" panose="020B0502020202020204" pitchFamily="34" charset="0"/>
                  </a:rPr>
                  <a:t>reported in the second table.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28F0BE-9365-B8EC-78FB-52E26EE4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2250" y="1548736"/>
              <a:ext cx="1091939" cy="583975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62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8C590D3-C042-6DA0-A453-66945A12A2AB}"/>
              </a:ext>
            </a:extLst>
          </p:cNvPr>
          <p:cNvGrpSpPr/>
          <p:nvPr/>
        </p:nvGrpSpPr>
        <p:grpSpPr>
          <a:xfrm>
            <a:off x="749414" y="1336452"/>
            <a:ext cx="10693172" cy="2744539"/>
            <a:chOff x="749414" y="1336452"/>
            <a:chExt cx="10693172" cy="27445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948B82-934A-2640-5B2E-431BE7D1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414" y="1336452"/>
              <a:ext cx="10693172" cy="1564404"/>
            </a:xfrm>
            <a:prstGeom prst="rect">
              <a:avLst/>
            </a:prstGeom>
          </p:spPr>
        </p:pic>
        <p:sp>
          <p:nvSpPr>
            <p:cNvPr id="2" name="Up Arrow Callout 1">
              <a:extLst>
                <a:ext uri="{FF2B5EF4-FFF2-40B4-BE49-F238E27FC236}">
                  <a16:creationId xmlns:a16="http://schemas.microsoft.com/office/drawing/2014/main" id="{D7508CC8-07AF-ED2B-98B1-E09F46A4BDED}"/>
                </a:ext>
              </a:extLst>
            </p:cNvPr>
            <p:cNvSpPr/>
            <p:nvPr/>
          </p:nvSpPr>
          <p:spPr>
            <a:xfrm>
              <a:off x="2500893" y="3148198"/>
              <a:ext cx="1282262" cy="932793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1</a:t>
              </a:r>
            </a:p>
          </p:txBody>
        </p:sp>
        <p:sp>
          <p:nvSpPr>
            <p:cNvPr id="8" name="Up Arrow Callout 7">
              <a:extLst>
                <a:ext uri="{FF2B5EF4-FFF2-40B4-BE49-F238E27FC236}">
                  <a16:creationId xmlns:a16="http://schemas.microsoft.com/office/drawing/2014/main" id="{6C396FAB-DF5C-A624-DDAE-C89589BBDAE6}"/>
                </a:ext>
              </a:extLst>
            </p:cNvPr>
            <p:cNvSpPr/>
            <p:nvPr/>
          </p:nvSpPr>
          <p:spPr>
            <a:xfrm>
              <a:off x="7530661" y="3148197"/>
              <a:ext cx="1282262" cy="932793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A782B7-DF89-231B-75E1-6E3C31894AEB}"/>
                </a:ext>
              </a:extLst>
            </p:cNvPr>
            <p:cNvSpPr/>
            <p:nvPr/>
          </p:nvSpPr>
          <p:spPr>
            <a:xfrm>
              <a:off x="749414" y="1534510"/>
              <a:ext cx="4137896" cy="1460938"/>
            </a:xfrm>
            <a:prstGeom prst="rect">
              <a:avLst/>
            </a:prstGeom>
            <a:solidFill>
              <a:srgbClr val="FF0000">
                <a:alpha val="2469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AD083-E98D-DB3E-C1AC-07FE1CBFD8DA}"/>
                </a:ext>
              </a:extLst>
            </p:cNvPr>
            <p:cNvSpPr/>
            <p:nvPr/>
          </p:nvSpPr>
          <p:spPr>
            <a:xfrm>
              <a:off x="5016614" y="1556099"/>
              <a:ext cx="6425972" cy="1460938"/>
            </a:xfrm>
            <a:prstGeom prst="rect">
              <a:avLst/>
            </a:prstGeom>
            <a:solidFill>
              <a:srgbClr val="FF0000">
                <a:alpha val="2469"/>
              </a:srgb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0BB7D0-7B9E-12AF-27C5-781E45BFE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711" y="2300557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8689A9-3530-A98A-B779-43B282838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85" y="2481220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1727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345</Words>
  <Application>Microsoft Macintosh PowerPoint</Application>
  <PresentationFormat>Widescreen</PresentationFormat>
  <Paragraphs>53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Office Theme</vt:lpstr>
      <vt:lpstr>Lab3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 Experiment</vt:lpstr>
      <vt:lpstr>PowerPoint Presentation</vt:lpstr>
      <vt:lpstr>PowerPoint Presentation</vt:lpstr>
      <vt:lpstr>PowerPoint Presentation</vt:lpstr>
      <vt:lpstr>PowerPoint Presentation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Daryanto, Ahmad</dc:creator>
  <cp:lastModifiedBy>Daryanto, Ahmad</cp:lastModifiedBy>
  <cp:revision>52</cp:revision>
  <dcterms:created xsi:type="dcterms:W3CDTF">2022-08-15T12:48:03Z</dcterms:created>
  <dcterms:modified xsi:type="dcterms:W3CDTF">2023-03-01T10:28:07Z</dcterms:modified>
</cp:coreProperties>
</file>